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7" r:id="rId2"/>
    <p:sldId id="479" r:id="rId3"/>
    <p:sldId id="466" r:id="rId4"/>
    <p:sldId id="468" r:id="rId5"/>
    <p:sldId id="405" r:id="rId6"/>
    <p:sldId id="406" r:id="rId7"/>
    <p:sldId id="379" r:id="rId8"/>
    <p:sldId id="480" r:id="rId9"/>
    <p:sldId id="453" r:id="rId10"/>
    <p:sldId id="485" r:id="rId11"/>
    <p:sldId id="408" r:id="rId12"/>
    <p:sldId id="409" r:id="rId13"/>
    <p:sldId id="411" r:id="rId14"/>
    <p:sldId id="467" r:id="rId15"/>
    <p:sldId id="470" r:id="rId16"/>
    <p:sldId id="40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5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2.1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205419" y="6073170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</a:t>
                </a:r>
                <a:r>
                  <a:rPr lang="en-US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и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нимальный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Медианный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𝑠𝑜𝑟𝑡</m:t>
                    </m:r>
                    <m:d>
                      <m:dPr>
                        <m:begChr m:val="["/>
                        <m:endChr m:val="]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𝑐𝑒𝑛𝑡𝑟𝑎𝑙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𝑣𝑎𝑙𝑢𝑒</m:t>
                        </m:r>
                      </m:e>
                    </m:d>
                  </m:oMath>
                </a14:m>
                <a:endParaRPr lang="ru-RU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K-max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𝑝𝑜𝑜𝑙𝑖𝑛𝑔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𝑠𝑜𝑟𝑡</m:t>
                    </m:r>
                    <m:d>
                      <m:dPr>
                        <m:begChr m:val="["/>
                        <m:endChr m:val="]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softstochastic</a:t>
                </a: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6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6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6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6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6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</a:t>
                </a: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					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доп. Нейронной сети.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445" t="-6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5ED4D7-D5CF-0C43-978F-F00996EF9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11" y="863600"/>
            <a:ext cx="2148996" cy="1422402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B8AF115-DCBA-364E-A76A-F2C93779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06" y="863600"/>
            <a:ext cx="2148994" cy="1422400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0A0AD3D-412F-2449-A8BC-F836F35E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11" y="2286000"/>
            <a:ext cx="2148995" cy="1422401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263A06D-AE68-7F41-85CB-FDE90951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05" y="2286000"/>
            <a:ext cx="2148995" cy="1422401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5B7F567-B785-3F40-95B9-A330E909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10" y="3651962"/>
            <a:ext cx="2148995" cy="1422401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45BF043C-B53E-764F-BB95-520CC87D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04" y="3651961"/>
            <a:ext cx="2148995" cy="1422401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04FF74C-02EE-1541-909E-29E8855D5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04" y="5074360"/>
            <a:ext cx="2148995" cy="1422401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A5529222-EA21-5F43-B7F5-CB168B37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09" y="5074357"/>
            <a:ext cx="2148998" cy="1422403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6081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9789004" y="856895"/>
            <a:ext cx="2137057" cy="14291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612775" y="2395454"/>
            <a:ext cx="5972663" cy="55876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7640008" y="3638548"/>
            <a:ext cx="2137057" cy="14291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339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27"/>
          </a:xfrm>
        </p:spPr>
        <p:txBody>
          <a:bodyPr/>
          <a:lstStyle/>
          <a:p>
            <a:r>
              <a:rPr lang="ru-RU" b="1" dirty="0"/>
              <a:t>Особенности </a:t>
            </a:r>
            <a:r>
              <a:rPr lang="ru-RU" b="1" dirty="0" err="1"/>
              <a:t>валидации</a:t>
            </a:r>
            <a:r>
              <a:rPr lang="ru-RU" b="1" dirty="0"/>
              <a:t> </a:t>
            </a:r>
            <a:r>
              <a:rPr lang="en-US" b="1" dirty="0"/>
              <a:t>Holdout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78892"/>
            <a:ext cx="10981346" cy="4589447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В зависимости от </a:t>
            </a:r>
            <a:r>
              <a:rPr lang="ru-RU" sz="2000" dirty="0" err="1"/>
              <a:t>валидационных</a:t>
            </a:r>
            <a:r>
              <a:rPr lang="ru-RU" sz="2000" dirty="0"/>
              <a:t> данных мы можем получить разную точность, остановиться на разной эпохе обучения.</a:t>
            </a:r>
          </a:p>
          <a:p>
            <a:r>
              <a:rPr lang="ru-RU" sz="2000" b="1" dirty="0"/>
              <a:t>Метод </a:t>
            </a:r>
            <a:r>
              <a:rPr lang="en-US" sz="2000" b="1" dirty="0"/>
              <a:t>Holdout Cross Validation</a:t>
            </a:r>
            <a:endParaRPr lang="ru-RU" sz="2000" b="1" dirty="0"/>
          </a:p>
          <a:p>
            <a:pPr lvl="1"/>
            <a:r>
              <a:rPr lang="ru-RU" sz="2000" dirty="0"/>
              <a:t>Случайное разбиение данных на тренировочные и </a:t>
            </a:r>
            <a:r>
              <a:rPr lang="ru-RU" sz="2000" dirty="0" err="1"/>
              <a:t>валидационные</a:t>
            </a:r>
            <a:r>
              <a:rPr lang="ru-RU" sz="2000" dirty="0"/>
              <a:t>.</a:t>
            </a:r>
          </a:p>
          <a:p>
            <a:pPr lvl="2"/>
            <a:r>
              <a:rPr lang="ru-RU" sz="1800" dirty="0"/>
              <a:t>Как правило 30% для </a:t>
            </a:r>
            <a:r>
              <a:rPr lang="ru-RU" sz="1800" dirty="0" err="1"/>
              <a:t>валидации</a:t>
            </a:r>
            <a:r>
              <a:rPr lang="ru-RU" sz="1800" dirty="0"/>
              <a:t>.</a:t>
            </a:r>
          </a:p>
          <a:p>
            <a:pPr lvl="2"/>
            <a:r>
              <a:rPr lang="ru-RU" sz="1800" dirty="0"/>
              <a:t>Для небольших наборов данных можно делить 50%/50%.</a:t>
            </a:r>
          </a:p>
          <a:p>
            <a:pPr lvl="2"/>
            <a:r>
              <a:rPr lang="ru-RU" sz="1800" dirty="0"/>
              <a:t>Самый популярный метод </a:t>
            </a:r>
            <a:r>
              <a:rPr lang="ru-RU" sz="1800" dirty="0" err="1"/>
              <a:t>валидации</a:t>
            </a:r>
            <a:r>
              <a:rPr lang="ru-RU" sz="1800" dirty="0"/>
              <a:t>.</a:t>
            </a:r>
            <a:endParaRPr lang="en-US" sz="1800" dirty="0"/>
          </a:p>
          <a:p>
            <a:pPr lvl="1"/>
            <a:r>
              <a:rPr lang="ru-RU" sz="2000" dirty="0"/>
              <a:t>Основное достоинство: </a:t>
            </a:r>
            <a:endParaRPr lang="en-US" sz="2000" dirty="0"/>
          </a:p>
          <a:p>
            <a:pPr lvl="2"/>
            <a:r>
              <a:rPr lang="ru-RU" sz="1800" dirty="0"/>
              <a:t>простота, отсутствие дополнительных требований. </a:t>
            </a:r>
          </a:p>
          <a:p>
            <a:pPr lvl="1"/>
            <a:r>
              <a:rPr lang="ru-RU" sz="2000" dirty="0"/>
              <a:t>Недостатки: </a:t>
            </a:r>
            <a:endParaRPr lang="en-US" sz="2000" dirty="0"/>
          </a:p>
          <a:p>
            <a:pPr lvl="2"/>
            <a:r>
              <a:rPr lang="ru-RU" dirty="0"/>
              <a:t>хорошо подходит только для больших наборов данных;</a:t>
            </a:r>
          </a:p>
          <a:p>
            <a:pPr lvl="2"/>
            <a:r>
              <a:rPr lang="ru-RU" dirty="0"/>
              <a:t>Плохо подходит для несбалансированных данных;</a:t>
            </a:r>
          </a:p>
          <a:p>
            <a:pPr lvl="2"/>
            <a:r>
              <a:rPr lang="ru-RU" dirty="0"/>
              <a:t>Плохо подходит для обоснования выбора модели;</a:t>
            </a:r>
          </a:p>
          <a:p>
            <a:pPr lvl="2"/>
            <a:r>
              <a:rPr lang="ru-RU" dirty="0"/>
              <a:t>Результаты могут быть смещенными, </a:t>
            </a:r>
          </a:p>
          <a:p>
            <a:pPr lvl="3"/>
            <a:r>
              <a:rPr lang="ru-RU" sz="2000" dirty="0"/>
              <a:t>результаты зависят от разбиения</a:t>
            </a:r>
            <a:r>
              <a:rPr lang="ru-RU" dirty="0"/>
              <a:t>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843" y="3473615"/>
            <a:ext cx="4408961" cy="2570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1039" y="3550920"/>
            <a:ext cx="310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Процедура ранней остановки</a:t>
            </a:r>
          </a:p>
        </p:txBody>
      </p:sp>
    </p:spTree>
    <p:extLst>
      <p:ext uri="{BB962C8B-B14F-4D97-AF65-F5344CB8AC3E}">
        <p14:creationId xmlns:p14="http://schemas.microsoft.com/office/powerpoint/2010/main" val="275232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20392"/>
            <a:ext cx="10515600" cy="814195"/>
          </a:xfrm>
        </p:spPr>
        <p:txBody>
          <a:bodyPr>
            <a:normAutofit/>
          </a:bodyPr>
          <a:lstStyle/>
          <a:p>
            <a:pPr lvl="0"/>
            <a:r>
              <a:rPr lang="ru-RU" b="1" dirty="0"/>
              <a:t>Особенности </a:t>
            </a:r>
            <a:r>
              <a:rPr lang="ru-RU" b="1" dirty="0" err="1"/>
              <a:t>валидации</a:t>
            </a:r>
            <a:r>
              <a:rPr lang="ru-RU" b="1" dirty="0"/>
              <a:t> </a:t>
            </a:r>
            <a:r>
              <a:rPr lang="ru-RU" altLang="ru-RU" b="1" dirty="0">
                <a:solidFill>
                  <a:srgbClr val="000000"/>
                </a:solidFill>
              </a:rPr>
              <a:t>K-</a:t>
            </a:r>
            <a:r>
              <a:rPr lang="ru-RU" altLang="ru-RU" b="1" dirty="0" err="1">
                <a:solidFill>
                  <a:srgbClr val="000000"/>
                </a:solidFill>
              </a:rPr>
              <a:t>fold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059" y="1087880"/>
            <a:ext cx="11387841" cy="534112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Данные разбиваются на </a:t>
            </a:r>
            <a:r>
              <a:rPr lang="en-US" altLang="ru-RU" sz="2000" b="1" dirty="0">
                <a:solidFill>
                  <a:srgbClr val="000000"/>
                </a:solidFill>
              </a:rPr>
              <a:t>k </a:t>
            </a:r>
            <a:r>
              <a:rPr lang="ru-RU" altLang="ru-RU" sz="2000" b="1" dirty="0">
                <a:solidFill>
                  <a:srgbClr val="000000"/>
                </a:solidFill>
              </a:rPr>
              <a:t>равных частей </a:t>
            </a:r>
            <a:r>
              <a:rPr lang="en-US" altLang="ru-RU" sz="2000" b="1" dirty="0">
                <a:solidFill>
                  <a:srgbClr val="000000"/>
                </a:solidFill>
              </a:rPr>
              <a:t>(fold).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Тренировочная часть выбирается как </a:t>
            </a:r>
            <a:r>
              <a:rPr lang="en-US" altLang="ru-RU" sz="2000" b="1" dirty="0">
                <a:solidFill>
                  <a:srgbClr val="000000"/>
                </a:solidFill>
              </a:rPr>
              <a:t>k-1 </a:t>
            </a:r>
            <a:r>
              <a:rPr lang="ru-RU" altLang="ru-RU" sz="2000" b="1" dirty="0">
                <a:solidFill>
                  <a:srgbClr val="000000"/>
                </a:solidFill>
              </a:rPr>
              <a:t>групп, и оставшаяся одну часть как </a:t>
            </a:r>
            <a:r>
              <a:rPr lang="ru-RU" altLang="ru-RU" sz="2000" b="1" dirty="0" err="1">
                <a:solidFill>
                  <a:srgbClr val="000000"/>
                </a:solidFill>
              </a:rPr>
              <a:t>валидация</a:t>
            </a:r>
            <a:r>
              <a:rPr lang="ru-RU" altLang="ru-RU" sz="2000" b="1" dirty="0">
                <a:solidFill>
                  <a:srgbClr val="000000"/>
                </a:solidFill>
              </a:rPr>
              <a:t>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rgbClr val="000000"/>
                </a:solidFill>
              </a:rPr>
              <a:t>k</a:t>
            </a:r>
            <a:r>
              <a:rPr lang="ru-RU" altLang="ru-RU" sz="2000" dirty="0">
                <a:solidFill>
                  <a:srgbClr val="000000"/>
                </a:solidFill>
              </a:rPr>
              <a:t> частей (обучение </a:t>
            </a:r>
            <a:r>
              <a:rPr lang="en-US" altLang="ru-RU" sz="2000" dirty="0">
                <a:solidFill>
                  <a:srgbClr val="000000"/>
                </a:solidFill>
              </a:rPr>
              <a:t>k </a:t>
            </a:r>
            <a:r>
              <a:rPr lang="ru-RU" altLang="ru-RU" sz="2000" dirty="0">
                <a:solidFill>
                  <a:srgbClr val="000000"/>
                </a:solidFill>
              </a:rPr>
              <a:t>раз).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Средняя ошибка показатель качества работы модели.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Чем выше число частей, тем менее смещенные результаты оценки.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Как правило </a:t>
            </a:r>
            <a:r>
              <a:rPr lang="en-US" altLang="ru-RU" sz="1800" dirty="0">
                <a:solidFill>
                  <a:srgbClr val="000000"/>
                </a:solidFill>
              </a:rPr>
              <a:t>k=10</a:t>
            </a:r>
            <a:r>
              <a:rPr lang="ru-RU" altLang="ru-RU" sz="1800" dirty="0">
                <a:solidFill>
                  <a:srgbClr val="000000"/>
                </a:solidFill>
              </a:rPr>
              <a:t> (10% на </a:t>
            </a:r>
            <a:r>
              <a:rPr lang="ru-RU" altLang="ru-RU" sz="1800" dirty="0" err="1">
                <a:solidFill>
                  <a:srgbClr val="000000"/>
                </a:solidFill>
              </a:rPr>
              <a:t>валидацию</a:t>
            </a:r>
            <a:r>
              <a:rPr lang="ru-RU" altLang="ru-RU" sz="1800" dirty="0">
                <a:solidFill>
                  <a:srgbClr val="000000"/>
                </a:solidFill>
              </a:rPr>
              <a:t> за раз)</a:t>
            </a:r>
            <a:r>
              <a:rPr lang="en-US" altLang="ru-RU" sz="1800" dirty="0">
                <a:solidFill>
                  <a:srgbClr val="000000"/>
                </a:solidFill>
              </a:rPr>
              <a:t>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Основные достоинства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Хорошо работает для небольших наборов данных.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Все данные участвуют как в тренировке, как и в тесте.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Более точная оценка качества работы модели, чем для </a:t>
            </a:r>
            <a:r>
              <a:rPr lang="en-US" altLang="ru-RU" sz="1800" b="1" dirty="0" err="1">
                <a:solidFill>
                  <a:srgbClr val="000000"/>
                </a:solidFill>
              </a:rPr>
              <a:t>HoldOut</a:t>
            </a:r>
            <a:r>
              <a:rPr lang="en-US" altLang="ru-RU" sz="1800" b="1" dirty="0">
                <a:solidFill>
                  <a:srgbClr val="000000"/>
                </a:solidFill>
              </a:rPr>
              <a:t>.</a:t>
            </a:r>
            <a:endParaRPr lang="ru-RU" altLang="ru-RU" sz="1800" b="1" dirty="0">
              <a:solidFill>
                <a:srgbClr val="000000"/>
              </a:solidFill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Метод может быть использован для</a:t>
            </a:r>
            <a:r>
              <a:rPr lang="en-US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>
                <a:solidFill>
                  <a:srgbClr val="000000"/>
                </a:solidFill>
              </a:rPr>
              <a:t>обоснованного выбора моделей или </a:t>
            </a:r>
            <a:r>
              <a:rPr lang="ru-RU" altLang="ru-RU" sz="1800" dirty="0" err="1">
                <a:solidFill>
                  <a:srgbClr val="000000"/>
                </a:solidFill>
              </a:rPr>
              <a:t>гиперпараметров</a:t>
            </a:r>
            <a:r>
              <a:rPr lang="ru-RU" altLang="ru-RU" sz="1800" dirty="0">
                <a:solidFill>
                  <a:srgbClr val="000000"/>
                </a:solidFill>
              </a:rPr>
              <a:t> модели.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Основной недостаток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большое время работы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и плохо подходит для несбалансированных данных.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03634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CDAAF-8B17-CF4D-BFAF-A6DED5222A28}"/>
              </a:ext>
            </a:extLst>
          </p:cNvPr>
          <p:cNvSpPr txBox="1"/>
          <p:nvPr/>
        </p:nvSpPr>
        <p:spPr>
          <a:xfrm>
            <a:off x="8299048" y="5671595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LOP (LOO)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3191A8-6AF9-804A-9CBD-558F8E58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148" y="2053961"/>
            <a:ext cx="4188780" cy="28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33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419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Особенности </a:t>
            </a:r>
            <a:r>
              <a:rPr lang="ru-RU" b="1" dirty="0" err="1"/>
              <a:t>валидации</a:t>
            </a:r>
            <a:r>
              <a:rPr lang="ru-RU" b="1" dirty="0"/>
              <a:t> модификаций </a:t>
            </a:r>
            <a:r>
              <a:rPr lang="en-US" b="1" dirty="0"/>
              <a:t>K-fold</a:t>
            </a:r>
            <a:r>
              <a:rPr lang="ru-RU" b="1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839" y="1179320"/>
            <a:ext cx="10823961" cy="5341121"/>
          </a:xfrm>
        </p:spPr>
        <p:txBody>
          <a:bodyPr>
            <a:normAutofit/>
          </a:bodyPr>
          <a:lstStyle/>
          <a:p>
            <a:r>
              <a:rPr lang="ru-RU" sz="2000" b="1" dirty="0"/>
              <a:t>Случайный</a:t>
            </a:r>
            <a:r>
              <a:rPr lang="en-US" sz="2000" b="1" dirty="0"/>
              <a:t> K-fold</a:t>
            </a:r>
            <a:r>
              <a:rPr lang="en-US" sz="2000" dirty="0"/>
              <a:t> (</a:t>
            </a:r>
            <a:r>
              <a:rPr lang="ru-RU" sz="2000" b="1" dirty="0"/>
              <a:t>повторяющаяся случайная выборка</a:t>
            </a:r>
            <a:r>
              <a:rPr lang="en-US" sz="2000" dirty="0"/>
              <a:t>)</a:t>
            </a:r>
          </a:p>
          <a:p>
            <a:pPr lvl="1"/>
            <a:r>
              <a:rPr lang="ru-RU" sz="2000" dirty="0"/>
              <a:t>В отличии от традиционного </a:t>
            </a:r>
            <a:r>
              <a:rPr lang="en-US" sz="2000" b="1" dirty="0"/>
              <a:t>K-fold</a:t>
            </a:r>
            <a:r>
              <a:rPr lang="ru-RU" sz="2000" b="1" dirty="0"/>
              <a:t> </a:t>
            </a:r>
            <a:r>
              <a:rPr lang="ru-RU" sz="2000" dirty="0"/>
              <a:t>данные</a:t>
            </a:r>
            <a:r>
              <a:rPr lang="ru-RU" sz="2000" b="1" dirty="0"/>
              <a:t> </a:t>
            </a:r>
            <a:r>
              <a:rPr lang="ru-RU" sz="2000" dirty="0"/>
              <a:t>в выборках формируются случайно </a:t>
            </a:r>
            <a:r>
              <a:rPr lang="en-US" sz="2000" b="1" dirty="0"/>
              <a:t>K-</a:t>
            </a:r>
            <a:r>
              <a:rPr lang="ru-RU" sz="2000" dirty="0"/>
              <a:t> раз.</a:t>
            </a:r>
          </a:p>
          <a:p>
            <a:pPr lvl="1"/>
            <a:r>
              <a:rPr lang="ru-RU" sz="2000" dirty="0"/>
              <a:t>Достоинство – можно выбрать размер тренировки и </a:t>
            </a:r>
            <a:r>
              <a:rPr lang="ru-RU" sz="2000" dirty="0" err="1"/>
              <a:t>валидации</a:t>
            </a:r>
            <a:r>
              <a:rPr lang="ru-RU" sz="2000" dirty="0"/>
              <a:t> произвольно, при том, что число попыток не ограничено.</a:t>
            </a:r>
          </a:p>
          <a:p>
            <a:pPr lvl="1"/>
            <a:r>
              <a:rPr lang="ru-RU" sz="2000" dirty="0"/>
              <a:t>Подходит для очень маленьких наборов данных (если выбирать с возвратом значений).</a:t>
            </a:r>
          </a:p>
          <a:p>
            <a:r>
              <a:rPr lang="ru-RU" sz="2000" b="1" dirty="0"/>
              <a:t>Сбалансированный</a:t>
            </a:r>
            <a:r>
              <a:rPr lang="en-US" sz="2000" b="1" dirty="0"/>
              <a:t> K-fold</a:t>
            </a:r>
            <a:r>
              <a:rPr lang="en-US" sz="2000" dirty="0"/>
              <a:t> (</a:t>
            </a:r>
            <a:r>
              <a:rPr lang="ru-RU" sz="2000" b="1" dirty="0"/>
              <a:t>стратифицированный</a:t>
            </a:r>
            <a:r>
              <a:rPr lang="en-US" sz="2000" b="1" dirty="0"/>
              <a:t> k-fold</a:t>
            </a:r>
            <a:r>
              <a:rPr lang="en-US" sz="2000" dirty="0"/>
              <a:t>)</a:t>
            </a:r>
          </a:p>
          <a:p>
            <a:pPr lvl="1"/>
            <a:r>
              <a:rPr lang="ru-RU" sz="2000" dirty="0"/>
              <a:t>В каждую из к групп данные выбираются независимо по каждому классу.</a:t>
            </a:r>
          </a:p>
          <a:p>
            <a:pPr lvl="1"/>
            <a:r>
              <a:rPr lang="ru-RU" sz="2000" dirty="0"/>
              <a:t>Таким образом, можно создать сбалансированные выборки.</a:t>
            </a:r>
            <a:endParaRPr lang="ru-RU" sz="16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950" y="4153257"/>
            <a:ext cx="3617670" cy="2109559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03634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9839" y="3989261"/>
            <a:ext cx="7835189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LpOCV</a:t>
            </a: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 (</a:t>
            </a: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Leave-one-out, LOO)</a:t>
            </a:r>
            <a:endParaRPr lang="ru-RU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Обучение происходит на всей –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выборке, и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экземпляров для теста.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= 1;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Достоинство: наименьшее смещение оценки результатов производительности модели.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Подходит для выбора и строгого обоснования моделей.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Подходит для очень маленьких выборок.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Недостаток – требует много машин-часов на обучение.</a:t>
            </a:r>
          </a:p>
        </p:txBody>
      </p:sp>
    </p:spTree>
    <p:extLst>
      <p:ext uri="{BB962C8B-B14F-4D97-AF65-F5344CB8AC3E}">
        <p14:creationId xmlns:p14="http://schemas.microsoft.com/office/powerpoint/2010/main" val="170254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7300" y="1873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Операция </a:t>
            </a:r>
            <a:r>
              <a:rPr lang="en-US" sz="4800" b="1" dirty="0"/>
              <a:t>Max Pooling</a:t>
            </a:r>
            <a:endParaRPr lang="ru-RU" sz="4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404600" cy="54991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2000" dirty="0">
                <a:cs typeface="Times New Roman" panose="02020603050405020304" pitchFamily="18" charset="0"/>
              </a:rPr>
              <a:t>Наиболее популярная техника это </a:t>
            </a:r>
            <a:r>
              <a:rPr lang="en-US" sz="2000" dirty="0">
                <a:cs typeface="Times New Roman" panose="02020603050405020304" pitchFamily="18" charset="0"/>
              </a:rPr>
              <a:t>max pooling</a:t>
            </a:r>
            <a:endParaRPr 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2000" dirty="0">
                <a:cs typeface="Times New Roman" panose="02020603050405020304" pitchFamily="18" charset="0"/>
              </a:rPr>
              <a:t>Предполагается, что из группы наиболее информативен наиболее интенсивный пиксель – для него меньше всего шумов и помех.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1800" dirty="0">
                <a:cs typeface="Times New Roman" panose="02020603050405020304" pitchFamily="18" charset="0"/>
              </a:rPr>
              <a:t>То есть техника </a:t>
            </a:r>
            <a:r>
              <a:rPr lang="en-US" sz="1800" dirty="0">
                <a:cs typeface="Times New Roman" panose="02020603050405020304" pitchFamily="18" charset="0"/>
              </a:rPr>
              <a:t>Max Pooling </a:t>
            </a:r>
            <a:r>
              <a:rPr lang="ru-RU" sz="1800" dirty="0">
                <a:cs typeface="Times New Roman" panose="02020603050405020304" pitchFamily="18" charset="0"/>
              </a:rPr>
              <a:t>осуществляет снижение шумов.</a:t>
            </a:r>
            <a:r>
              <a:rPr lang="en-US" sz="1800" dirty="0">
                <a:cs typeface="Times New Roman" panose="02020603050405020304" pitchFamily="18" charset="0"/>
              </a:rPr>
              <a:t> </a:t>
            </a:r>
            <a:endParaRPr lang="ru-RU" sz="1800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1800" dirty="0">
                <a:cs typeface="Times New Roman" panose="02020603050405020304" pitchFamily="18" charset="0"/>
              </a:rPr>
              <a:t>По сути эта техника – робастная статистики. Так как в классическом подходе мы использовали корень суммы квадратов. </a:t>
            </a:r>
            <a:endParaRPr lang="en-US" sz="18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3602038"/>
            <a:ext cx="5323596" cy="2938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5338184" y="3015199"/>
                <a:ext cx="6096000" cy="23704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i="1" dirty="0"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	</a:t>
                </a:r>
                <a:r>
                  <a:rPr lang="en-US" dirty="0"/>
                  <a:t>F – </a:t>
                </a:r>
                <a:r>
                  <a:rPr lang="ru-RU" dirty="0"/>
                  <a:t>размер ядра </a:t>
                </a:r>
                <a:r>
                  <a:rPr lang="ru-RU" dirty="0" err="1"/>
                  <a:t>пулинга</a:t>
                </a:r>
                <a:r>
                  <a:rPr lang="ru-RU" dirty="0"/>
                  <a:t>;</a:t>
                </a:r>
              </a:p>
              <a:p>
                <a:r>
                  <a:rPr lang="ru-RU" dirty="0"/>
                  <a:t>	</a:t>
                </a:r>
                <a:r>
                  <a:rPr lang="en-US" dirty="0"/>
                  <a:t>S – </a:t>
                </a:r>
                <a:r>
                  <a:rPr lang="ru-RU" dirty="0"/>
                  <a:t>шаг </a:t>
                </a:r>
                <a:r>
                  <a:rPr lang="ru-RU" dirty="0" err="1"/>
                  <a:t>пулинга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184" y="3015199"/>
                <a:ext cx="6096000" cy="2370457"/>
              </a:xfrm>
              <a:prstGeom prst="rect">
                <a:avLst/>
              </a:prstGeom>
              <a:blipFill>
                <a:blip r:embed="rId3"/>
                <a:stretch>
                  <a:fillRect l="-900" t="-1804" b="-2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92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b="1" dirty="0"/>
              <a:t>Виды глобального </a:t>
            </a:r>
            <a:r>
              <a:rPr lang="ru-RU" b="1" dirty="0" err="1"/>
              <a:t>пулинга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7697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Global Average Pooling (GAP)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dirty="0"/>
                          <m:t> </m:t>
                        </m:r>
                      </m:e>
                    </m:nary>
                  </m:oMath>
                </a14:m>
                <a:endParaRPr lang="en-US" sz="2000" dirty="0"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b="1" dirty="0"/>
                  <a:t>Наиболее популярная техника.</a:t>
                </a:r>
                <a:endParaRPr lang="en-US" sz="1600" b="1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b="1" dirty="0"/>
                  <a:t>Global Max Pooling (GMP)</a:t>
                </a:r>
                <a:r>
                  <a:rPr lang="ru-RU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endParaRPr lang="ru-RU" sz="2000" dirty="0"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>
                    <a:cs typeface="Times New Roman" panose="02020603050405020304" pitchFamily="18" charset="0"/>
                  </a:rPr>
                  <a:t>Не популярная техника.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b="1" dirty="0"/>
                  <a:t>Global K-Max Pooling (GMP)</a:t>
                </a:r>
                <a:r>
                  <a:rPr lang="ru-RU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𝑀𝐴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cs typeface="Times New Roman" panose="02020603050405020304" pitchFamily="18" charset="0"/>
                  </a:rPr>
                  <a:t> - </a:t>
                </a:r>
                <a:r>
                  <a:rPr lang="ru-RU" sz="2000" dirty="0">
                    <a:cs typeface="Times New Roman" panose="02020603050405020304" pitchFamily="18" charset="0"/>
                  </a:rPr>
                  <a:t>деление карты на несколько частей и  макс. с каждой.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>
                    <a:cs typeface="Times New Roman" panose="02020603050405020304" pitchFamily="18" charset="0"/>
                  </a:rPr>
                  <a:t>Не популярная техника.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b="1" dirty="0">
                    <a:cs typeface="Times New Roman" panose="02020603050405020304" pitchFamily="18" charset="0"/>
                  </a:rPr>
                  <a:t>Пирамидальный </a:t>
                </a:r>
                <a:r>
                  <a:rPr lang="ru-RU" sz="2000" b="1" dirty="0" err="1">
                    <a:cs typeface="Times New Roman" panose="02020603050405020304" pitchFamily="18" charset="0"/>
                  </a:rPr>
                  <a:t>пулинг</a:t>
                </a:r>
                <a:r>
                  <a:rPr lang="ru-RU" sz="2000" dirty="0">
                    <a:cs typeface="Times New Roman" panose="02020603050405020304" pitchFamily="18" charset="0"/>
                  </a:rPr>
                  <a:t>: Разные виды макс-</a:t>
                </a:r>
                <a:r>
                  <a:rPr lang="ru-RU" sz="2000" dirty="0" err="1">
                    <a:cs typeface="Times New Roman" panose="02020603050405020304" pitchFamily="18" charset="0"/>
                  </a:rPr>
                  <a:t>пулинга</a:t>
                </a:r>
                <a:r>
                  <a:rPr lang="ru-RU" sz="2000" dirty="0">
                    <a:cs typeface="Times New Roman" panose="02020603050405020304" pitchFamily="18" charset="0"/>
                  </a:rPr>
                  <a:t>.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endParaRPr lang="ru-RU" sz="1600" dirty="0">
                  <a:cs typeface="Times New Roman" panose="02020603050405020304" pitchFamily="18" charset="0"/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endParaRPr lang="en-US" sz="16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769725" cy="5499100"/>
              </a:xfrm>
              <a:blipFill>
                <a:blip r:embed="rId2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3100387"/>
            <a:ext cx="4667250" cy="36099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68" y="3629899"/>
            <a:ext cx="5673468" cy="25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2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620" y="300010"/>
            <a:ext cx="10134599" cy="369294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/>
              <a:t>Метод</a:t>
            </a:r>
            <a:r>
              <a:rPr lang="en-US" sz="3600" b="1" dirty="0"/>
              <a:t> </a:t>
            </a:r>
            <a:r>
              <a:rPr lang="ru-RU" sz="3600" b="1" dirty="0"/>
              <a:t>стохастического градиентного спуска.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5739" y="934224"/>
                <a:ext cx="11262360" cy="6061434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Методы работы с неполной выборкой и статистикой</a:t>
                </a:r>
                <a:r>
                  <a:rPr lang="en-US" sz="2000" b="1" dirty="0"/>
                  <a:t> (</a:t>
                </a:r>
                <a:r>
                  <a:rPr lang="en-US" sz="2000" dirty="0"/>
                  <a:t>Stochastic gradient descent, SGD)</a:t>
                </a:r>
                <a:r>
                  <a:rPr lang="ru-RU" sz="2000" dirty="0"/>
                  <a:t>:</a:t>
                </a:r>
              </a:p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Стохастический градиент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/>
                        <a:ea typeface="Cambria Math"/>
                      </a:rPr>
                      <m:t>EV</m:t>
                    </m:r>
                    <m:r>
                      <a:rPr lang="en-US" sz="2000" dirty="0">
                        <a:latin typeface="Cambria Math"/>
                        <a:ea typeface="Cambria Math"/>
                      </a:rPr>
                      <m:t>{</m:t>
                    </m:r>
                    <m:r>
                      <a:rPr lang="ru-RU" sz="2000" dirty="0" err="1">
                        <a:latin typeface="Cambria Math"/>
                      </a:rPr>
                      <m:t>𝛻</m:t>
                    </m:r>
                    <m:r>
                      <a:rPr lang="ru-RU" sz="2000" i="1" dirty="0" err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20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 dirty="0" err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/>
                      </a:rPr>
                      <m:t>}</m:t>
                    </m:r>
                  </m:oMath>
                </a14:m>
                <a:r>
                  <a:rPr lang="en-US" sz="2000" dirty="0"/>
                  <a:t> -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𝐸𝑉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мат. ожидание, для стохастических функций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b="1" dirty="0"/>
                  <a:t>Пакетный градиент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limLoc m:val="subSup"/>
                        <m:ctrlPr>
                          <a:rPr lang="ru-RU" sz="20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000" i="1" dirty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000" i="1" dirty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r>
                          <a:rPr lang="ru-RU" sz="2000" dirty="0">
                            <a:latin typeface="Cambria Math"/>
                          </a:rPr>
                          <m:t>𝛻</m:t>
                        </m:r>
                        <m:r>
                          <a:rPr lang="ru-RU" sz="2000" i="1" dirty="0" err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ru-RU" sz="2000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000" i="1" dirty="0">
                        <a:latin typeface="Cambria Math"/>
                      </a:rPr>
                      <m:t>&lt;</m:t>
                    </m:r>
                    <m:r>
                      <a:rPr lang="en-US" sz="2000" i="1" dirty="0">
                        <a:latin typeface="Cambria Math"/>
                      </a:rPr>
                      <m:t>𝑁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739" y="934224"/>
                <a:ext cx="11262360" cy="6061434"/>
              </a:xfrm>
              <a:blipFill>
                <a:blip r:embed="rId2"/>
                <a:stretch>
                  <a:fillRect l="-487" t="-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63" y="2837180"/>
            <a:ext cx="2255521" cy="225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271" y="2625920"/>
            <a:ext cx="2524888" cy="252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50" y="2874017"/>
            <a:ext cx="3771409" cy="19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5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moment;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 smtClean="0">
                <a:solidFill>
                  <a:schemeClr val="bg1"/>
                </a:solidFill>
              </a:rPr>
              <a:t>валидация</a:t>
            </a:r>
            <a:r>
              <a:rPr lang="ru-RU" sz="2000" dirty="0" smtClean="0">
                <a:solidFill>
                  <a:schemeClr val="bg1"/>
                </a:solidFill>
              </a:rPr>
              <a:t>  и</a:t>
            </a:r>
            <a:endParaRPr lang="ru-RU" sz="2000" dirty="0">
              <a:solidFill>
                <a:schemeClr val="bg1"/>
              </a:solidFill>
            </a:endParaRP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 smtClean="0">
                <a:solidFill>
                  <a:schemeClr val="bg1"/>
                </a:solidFill>
              </a:rPr>
              <a:t>ранняя </a:t>
            </a:r>
            <a:r>
              <a:rPr lang="ru-RU" sz="2000" dirty="0">
                <a:solidFill>
                  <a:schemeClr val="bg1"/>
                </a:solidFill>
              </a:rPr>
              <a:t>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64022" y="2512303"/>
            <a:ext cx="11315147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5ED4D7-D5CF-0C43-978F-F00996EF9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093748"/>
            <a:ext cx="3537984" cy="2341761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B8AF115-DCBA-364E-A76A-F2C93779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58" y="4093748"/>
            <a:ext cx="3537984" cy="2341760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5B7F567-B785-3F40-95B9-A330E909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42" y="4093747"/>
            <a:ext cx="3537984" cy="2341760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ru-RU" sz="160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Справочно</a:t>
                </a:r>
                <a:r>
                  <a:rPr lang="ru-RU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другие варианты SGD</a:t>
                </a: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bg1"/>
                    </a:solidFill>
                  </a:rPr>
                  <a:t>-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Ме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тод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Нестерова</a:t>
                </a:r>
                <a:r>
                  <a:rPr lang="ru-RU" sz="1600" dirty="0">
                    <a:solidFill>
                      <a:schemeClr val="bg1"/>
                    </a:solidFill>
                  </a:rPr>
                  <a:t>,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𝑨𝑫𝑨𝑴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/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630" t="-3008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682091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682091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9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83776"/>
              </p:ext>
            </p:extLst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3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r>
                  <a:rPr lang="ru-RU" sz="2400" dirty="0" smtClean="0">
                    <a:solidFill>
                      <a:schemeClr val="bg1"/>
                    </a:solidFill>
                  </a:rPr>
                  <a:t/>
                </a:r>
                <a:br>
                  <a:rPr lang="ru-RU" sz="2400" dirty="0" smtClean="0">
                    <a:solidFill>
                      <a:schemeClr val="bg1"/>
                    </a:solidFill>
                  </a:rPr>
                </a:br>
                <a:r>
                  <a:rPr lang="ru-RU" sz="2400" dirty="0" smtClean="0">
                    <a:solidFill>
                      <a:schemeClr val="bg1"/>
                    </a:solidFill>
                  </a:rPr>
                  <a:t>активации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arxiv.org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6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9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 smtClean="0">
                <a:solidFill>
                  <a:schemeClr val="bg1"/>
                </a:solidFill>
              </a:rPr>
              <a:t>Эквивалент свертки типа сеть в сети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60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5465</TotalTime>
  <Words>729</Words>
  <Application>Microsoft Office PowerPoint</Application>
  <PresentationFormat>Широкоэкранный</PresentationFormat>
  <Paragraphs>193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Виды операций локального Pooling</vt:lpstr>
      <vt:lpstr>Особенности валидации Holdout </vt:lpstr>
      <vt:lpstr>Особенности валидации K-fold  </vt:lpstr>
      <vt:lpstr>Особенности валидации модификаций K-fold </vt:lpstr>
      <vt:lpstr>Операция Max Pooling</vt:lpstr>
      <vt:lpstr>Виды глобального пулинга</vt:lpstr>
      <vt:lpstr>Метод стохастического градиентного спуска.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400</cp:revision>
  <dcterms:created xsi:type="dcterms:W3CDTF">2021-09-13T05:13:58Z</dcterms:created>
  <dcterms:modified xsi:type="dcterms:W3CDTF">2022-07-08T14:46:44Z</dcterms:modified>
</cp:coreProperties>
</file>